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66" r:id="rId2"/>
    <p:sldId id="268" r:id="rId3"/>
    <p:sldId id="283" r:id="rId4"/>
    <p:sldId id="287" r:id="rId5"/>
    <p:sldId id="270" r:id="rId6"/>
    <p:sldId id="271" r:id="rId7"/>
    <p:sldId id="273" r:id="rId8"/>
    <p:sldId id="279" r:id="rId9"/>
    <p:sldId id="284" r:id="rId10"/>
    <p:sldId id="285" r:id="rId11"/>
    <p:sldId id="276" r:id="rId12"/>
    <p:sldId id="277" r:id="rId13"/>
    <p:sldId id="278" r:id="rId14"/>
    <p:sldId id="289" r:id="rId15"/>
    <p:sldId id="28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6600FF"/>
    <a:srgbClr val="FFFFCC"/>
    <a:srgbClr val="CCCCFF"/>
    <a:srgbClr val="000000"/>
    <a:srgbClr val="990033"/>
    <a:srgbClr val="FF00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477" autoAdjust="0"/>
    <p:restoredTop sz="94660"/>
  </p:normalViewPr>
  <p:slideViewPr>
    <p:cSldViewPr>
      <p:cViewPr>
        <p:scale>
          <a:sx n="75" d="100"/>
          <a:sy n="75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4B77C6-909B-45FB-A02D-370D3FE2CB8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3993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39940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39941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3994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4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994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3994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FE727B8B-1FF1-4BAC-8F24-08AACCBC3D6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994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994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99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99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9948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52938-3B76-46DB-BE70-47620730D5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FF09C-83BF-40C5-BEA9-607119E784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9E089-278E-4028-A5E9-D642972184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6E9E9-719B-49F0-AE7B-49FC5B8CD9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32CB1-8107-42E8-9710-F39F7F2A45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BF950-E4CC-4D89-BF88-772C517085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CAE5F-3E8C-446C-A383-5514362EFF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43129-C7F5-43EC-8C21-33578013F3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B9EB0-AB09-4DA0-BED6-89BECE7E59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6DD20-B073-485C-A431-DE4912E976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891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3891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1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3891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3891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2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892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ru-RU"/>
          </a:p>
        </p:txBody>
      </p:sp>
      <p:sp>
        <p:nvSpPr>
          <p:cNvPr id="389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389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8405C8B3-F75B-4224-A8F6-3401453B8E8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1" grpId="0"/>
      <p:bldP spid="38922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92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89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89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92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89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89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92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89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89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92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89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89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92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89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89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tabakova@krskstate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b="1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b="1"/>
              <a:t>Деятельность комиссии по соблюдению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b="1"/>
              <a:t>требований к служебному поведению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b="1"/>
              <a:t>муниципальных служащих и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b="1"/>
              <a:t>урегулированию конфликта интересов</a:t>
            </a:r>
            <a:r>
              <a:rPr lang="ru-RU" sz="2400" b="1"/>
              <a:t> </a:t>
            </a:r>
            <a:br>
              <a:rPr lang="ru-RU" sz="2400" b="1"/>
            </a:br>
            <a:endParaRPr lang="ru-RU" sz="2400" b="1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2400" b="1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2400" b="1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2400" b="1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200" b="1"/>
              <a:t>КРАСНОЯРСК, 27 марта 2014 года</a:t>
            </a:r>
          </a:p>
        </p:txBody>
      </p:sp>
      <p:pic>
        <p:nvPicPr>
          <p:cNvPr id="23560" name="Picture 8" descr="Лого_КК"/>
          <p:cNvPicPr>
            <a:picLocks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0"/>
            <a:ext cx="4419600" cy="190500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990600"/>
          </a:xfrm>
        </p:spPr>
        <p:txBody>
          <a:bodyPr/>
          <a:lstStyle/>
          <a:p>
            <a:r>
              <a:rPr lang="ru-RU" sz="2400"/>
              <a:t>Обязанности секретаря комиссии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90800"/>
            <a:ext cx="7693025" cy="3800475"/>
          </a:xfrm>
        </p:spPr>
        <p:txBody>
          <a:bodyPr/>
          <a:lstStyle/>
          <a:p>
            <a:pPr marL="457200" indent="-457200">
              <a:buFont typeface="Wingdings" pitchFamily="2" charset="2"/>
              <a:buAutoNum type="arabicParenR"/>
            </a:pPr>
            <a:r>
              <a:rPr lang="ru-RU" sz="2400"/>
              <a:t>Обеспечивает организацию подготовки заседания комиссии;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ru-RU" sz="2400"/>
              <a:t>Извещает членов комиссии, приглашенных о дате, времени и месте проведения заседания, а также рассматриваемых вопросах;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ru-RU" sz="2400"/>
              <a:t>Знакомит членов комиссии с поступившими материалами;</a:t>
            </a:r>
          </a:p>
          <a:p>
            <a:pPr marL="457200" indent="-457200">
              <a:buFont typeface="Wingdings" pitchFamily="2" charset="2"/>
              <a:buAutoNum type="arabicParenR"/>
            </a:pPr>
            <a:r>
              <a:rPr lang="ru-RU" sz="2400"/>
              <a:t>Ведет и подписывает протокол заседания.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838200"/>
          </a:xfrm>
        </p:spPr>
        <p:txBody>
          <a:bodyPr/>
          <a:lstStyle/>
          <a:p>
            <a:r>
              <a:rPr lang="ru-RU" sz="2800"/>
              <a:t>Полномочия комиссии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3810000" cy="3724275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 2" pitchFamily="18" charset="2"/>
              <a:buNone/>
            </a:pPr>
            <a:r>
              <a:rPr lang="ru-RU" sz="1800" b="1" u="sng">
                <a:solidFill>
                  <a:schemeClr val="tx2"/>
                </a:solidFill>
              </a:rPr>
              <a:t>ДЕЛАЕТ</a:t>
            </a:r>
          </a:p>
          <a:p>
            <a:pPr algn="just">
              <a:lnSpc>
                <a:spcPct val="80000"/>
              </a:lnSpc>
              <a:buFont typeface="Wingdings 2" pitchFamily="18" charset="2"/>
              <a:buChar char=""/>
            </a:pPr>
            <a:endParaRPr lang="ru-RU" sz="1800" b="1" u="sng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buFont typeface="Wingdings 2" pitchFamily="18" charset="2"/>
              <a:buChar char=""/>
            </a:pPr>
            <a:r>
              <a:rPr lang="ru-RU" sz="1800"/>
              <a:t>Заслушивает пояснения.</a:t>
            </a:r>
          </a:p>
          <a:p>
            <a:pPr algn="just">
              <a:lnSpc>
                <a:spcPct val="80000"/>
              </a:lnSpc>
              <a:buFont typeface="Wingdings 2" pitchFamily="18" charset="2"/>
              <a:buChar char=""/>
            </a:pPr>
            <a:r>
              <a:rPr lang="ru-RU" sz="1800"/>
              <a:t>Рассматривает материалы.</a:t>
            </a:r>
          </a:p>
          <a:p>
            <a:pPr algn="just">
              <a:lnSpc>
                <a:spcPct val="80000"/>
              </a:lnSpc>
              <a:buFont typeface="Wingdings 2" pitchFamily="18" charset="2"/>
              <a:buChar char=""/>
            </a:pPr>
            <a:r>
              <a:rPr lang="ru-RU" sz="1800"/>
              <a:t>Оценивает и квалифицирует установленные обстоятельства.</a:t>
            </a:r>
          </a:p>
          <a:p>
            <a:pPr algn="just">
              <a:lnSpc>
                <a:spcPct val="80000"/>
              </a:lnSpc>
              <a:buFont typeface="Wingdings 2" pitchFamily="18" charset="2"/>
              <a:buChar char=""/>
            </a:pPr>
            <a:r>
              <a:rPr lang="ru-RU" sz="1800"/>
              <a:t>Устанавливает факт наличия (отсутствия) личной заинтересованности муниципального служащего, которая приводит или может привести к конфликту интересов.</a:t>
            </a:r>
          </a:p>
          <a:p>
            <a:pPr algn="just">
              <a:lnSpc>
                <a:spcPct val="80000"/>
              </a:lnSpc>
              <a:buFont typeface="Wingdings 2" pitchFamily="18" charset="2"/>
              <a:buChar char=""/>
            </a:pPr>
            <a:r>
              <a:rPr lang="ru-RU" sz="1800"/>
              <a:t>Даёт рекомендации.</a:t>
            </a:r>
          </a:p>
          <a:p>
            <a:pPr>
              <a:lnSpc>
                <a:spcPct val="90000"/>
              </a:lnSpc>
            </a:pPr>
            <a:endParaRPr lang="ru-RU" sz="2000" b="1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5181600" y="2362200"/>
            <a:ext cx="373380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 u="sng">
                <a:solidFill>
                  <a:srgbClr val="990033"/>
                </a:solidFill>
              </a:rPr>
              <a:t>НЕ ДЕЛАЕТ</a:t>
            </a:r>
          </a:p>
          <a:p>
            <a:endParaRPr lang="ru-RU" b="1"/>
          </a:p>
          <a:p>
            <a:r>
              <a:rPr lang="ru-RU" b="1"/>
              <a:t> </a:t>
            </a:r>
            <a:r>
              <a:rPr lang="ru-RU" u="sng">
                <a:solidFill>
                  <a:srgbClr val="990033"/>
                </a:solidFill>
              </a:rPr>
              <a:t>Не рассматривает</a:t>
            </a:r>
            <a:r>
              <a:rPr lang="ru-RU"/>
              <a:t> :</a:t>
            </a:r>
          </a:p>
          <a:p>
            <a:r>
              <a:rPr lang="ru-RU"/>
              <a:t> 1) сообщения о преступлениях;</a:t>
            </a:r>
          </a:p>
          <a:p>
            <a:r>
              <a:rPr lang="ru-RU"/>
              <a:t>  2) сообщения об  </a:t>
            </a:r>
          </a:p>
          <a:p>
            <a:r>
              <a:rPr lang="ru-RU"/>
              <a:t>  административных </a:t>
            </a:r>
          </a:p>
          <a:p>
            <a:r>
              <a:rPr lang="ru-RU"/>
              <a:t>  правонарушениях; </a:t>
            </a:r>
          </a:p>
          <a:p>
            <a:r>
              <a:rPr lang="ru-RU"/>
              <a:t>  3) анонимные обращения.</a:t>
            </a:r>
          </a:p>
          <a:p>
            <a:endParaRPr lang="ru-RU"/>
          </a:p>
          <a:p>
            <a:r>
              <a:rPr lang="ru-RU"/>
              <a:t> </a:t>
            </a:r>
            <a:r>
              <a:rPr lang="ru-RU" u="sng">
                <a:solidFill>
                  <a:srgbClr val="990033"/>
                </a:solidFill>
              </a:rPr>
              <a:t>Не проводит</a:t>
            </a:r>
            <a:r>
              <a:rPr lang="ru-RU"/>
              <a:t> проверки по </a:t>
            </a:r>
          </a:p>
          <a:p>
            <a:r>
              <a:rPr lang="ru-RU"/>
              <a:t> фактам нарушения служебной</a:t>
            </a:r>
          </a:p>
          <a:p>
            <a:r>
              <a:rPr lang="ru-RU"/>
              <a:t> дисциплины.</a:t>
            </a:r>
          </a:p>
          <a:p>
            <a:endParaRPr lang="ru-RU"/>
          </a:p>
        </p:txBody>
      </p:sp>
      <p:pic>
        <p:nvPicPr>
          <p:cNvPr id="50182" name="Picture 6" descr="U6-8whIoBf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0"/>
            <a:ext cx="1600200" cy="18002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838200"/>
          </a:xfrm>
        </p:spPr>
        <p:txBody>
          <a:bodyPr/>
          <a:lstStyle/>
          <a:p>
            <a:r>
              <a:rPr lang="ru-RU" sz="2800"/>
              <a:t>Дополнительно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1800" b="1">
                <a:solidFill>
                  <a:srgbClr val="990033"/>
                </a:solidFill>
              </a:rPr>
              <a:t>	В случае установления комиссией признаков дисциплинарного проступка</a:t>
            </a:r>
            <a:r>
              <a:rPr lang="ru-RU" sz="1800" b="1"/>
              <a:t> </a:t>
            </a:r>
            <a:r>
              <a:rPr lang="ru-RU" sz="1800"/>
              <a:t>в действиях (бездействии) муниципального служащего информация об этом представляется представителю нанимателя для решения вопроса о применении к муниципальному служащему мер ответственности, предусмотренных нормативными правовыми актами Российской Федерации.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ru-RU" sz="1800" b="1">
              <a:solidFill>
                <a:srgbClr val="990033"/>
              </a:solidFill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1800" b="1">
                <a:solidFill>
                  <a:srgbClr val="990033"/>
                </a:solidFill>
              </a:rPr>
              <a:t>В случае установления комиссией факта совершения муниципальным служащим действия (факта бездействия), содержащего признаки административного правонарушения или состава преступления</a:t>
            </a:r>
            <a:r>
              <a:rPr lang="ru-RU" sz="1800"/>
              <a:t>, председатель комиссии обязан передать информацию о совершении указанного действия (бездействия) и подтверждающие такой факт документы в правоприменительные органы.</a:t>
            </a:r>
          </a:p>
          <a:p>
            <a:pPr>
              <a:lnSpc>
                <a:spcPct val="90000"/>
              </a:lnSpc>
            </a:pPr>
            <a:endParaRPr lang="ru-RU" sz="1800"/>
          </a:p>
          <a:p>
            <a:pPr>
              <a:lnSpc>
                <a:spcPct val="90000"/>
              </a:lnSpc>
            </a:pPr>
            <a:endParaRPr lang="ru-RU"/>
          </a:p>
        </p:txBody>
      </p:sp>
      <p:pic>
        <p:nvPicPr>
          <p:cNvPr id="51204" name="Picture 4" descr="U6-8whIoBf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152400"/>
            <a:ext cx="1600200" cy="18002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914400"/>
          </a:xfrm>
        </p:spPr>
        <p:txBody>
          <a:bodyPr/>
          <a:lstStyle/>
          <a:p>
            <a:r>
              <a:rPr lang="ru-RU" sz="2400"/>
              <a:t>Полномочия представителя нанимателя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4038600" cy="37242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000" b="1" u="sng">
                <a:solidFill>
                  <a:srgbClr val="990033"/>
                </a:solidFill>
              </a:rPr>
              <a:t>ОБЯЗАН</a:t>
            </a:r>
          </a:p>
          <a:p>
            <a:pPr algn="ctr">
              <a:buFont typeface="Wingdings" pitchFamily="2" charset="2"/>
              <a:buNone/>
            </a:pPr>
            <a:endParaRPr lang="ru-RU" sz="2000" b="1" u="sng">
              <a:solidFill>
                <a:srgbClr val="990033"/>
              </a:solidFill>
            </a:endParaRPr>
          </a:p>
          <a:p>
            <a:r>
              <a:rPr lang="ru-RU" sz="2000"/>
              <a:t>рассмотреть протокол заседания комиссии ;</a:t>
            </a:r>
          </a:p>
          <a:p>
            <a:r>
              <a:rPr lang="ru-RU" sz="2000"/>
              <a:t>уведомить комиссию  (в письменной форме) о рассмотрении рекомендаций комиссии и принятом решении. Данное решение оглашается на ближайшем заседании комиссии.</a:t>
            </a:r>
          </a:p>
          <a:p>
            <a:endParaRPr lang="ru-RU" sz="2400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4953000" y="2362200"/>
            <a:ext cx="3810000" cy="395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2000" b="1" u="sng"/>
              <a:t>ВПРАВЕ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2000" b="1" u="sng"/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ru-RU" sz="2000"/>
              <a:t>учесть в пределах своей компетенции рекомендации комиссии при принятии решения о применении мер дисциплинарной ответственности, а также по иным вопросам организации противодействия коррупции.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endParaRPr lang="ru-RU" sz="2000"/>
          </a:p>
          <a:p>
            <a:pPr>
              <a:spcBef>
                <a:spcPct val="20000"/>
              </a:spcBef>
              <a:buFont typeface="Arial" charset="0"/>
              <a:buChar char="•"/>
            </a:pPr>
            <a:endParaRPr lang="ru-RU"/>
          </a:p>
        </p:txBody>
      </p:sp>
      <p:pic>
        <p:nvPicPr>
          <p:cNvPr id="52229" name="Picture 5" descr="U6-8whIoBf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152400"/>
            <a:ext cx="1600200" cy="18002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/>
              <a:t>Меры по соблюдению требований </a:t>
            </a:r>
            <a:br>
              <a:rPr lang="ru-RU" sz="2400"/>
            </a:br>
            <a:r>
              <a:rPr lang="ru-RU" sz="2400"/>
              <a:t>к служебному поведению муниципальных служащих и недопущению конфликта интересов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0660" name="AutoShape 4"/>
          <p:cNvSpPr>
            <a:spLocks noChangeArrowheads="1"/>
          </p:cNvSpPr>
          <p:nvPr/>
        </p:nvSpPr>
        <p:spPr bwMode="auto">
          <a:xfrm>
            <a:off x="3276600" y="2667000"/>
            <a:ext cx="3962400" cy="9144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000000"/>
                </a:solidFill>
              </a:rPr>
              <a:t>повышение </a:t>
            </a:r>
          </a:p>
          <a:p>
            <a:pPr algn="ctr"/>
            <a:r>
              <a:rPr lang="ru-RU" sz="1600" b="1">
                <a:solidFill>
                  <a:srgbClr val="000000"/>
                </a:solidFill>
              </a:rPr>
              <a:t>индивидуальной ответственности </a:t>
            </a:r>
          </a:p>
          <a:p>
            <a:pPr algn="ctr"/>
            <a:r>
              <a:rPr lang="ru-RU" sz="1600" b="1">
                <a:solidFill>
                  <a:srgbClr val="000000"/>
                </a:solidFill>
              </a:rPr>
              <a:t>и личный пример</a:t>
            </a:r>
          </a:p>
        </p:txBody>
      </p:sp>
      <p:sp>
        <p:nvSpPr>
          <p:cNvPr id="70662" name="AutoShape 6"/>
          <p:cNvSpPr>
            <a:spLocks noChangeArrowheads="1"/>
          </p:cNvSpPr>
          <p:nvPr/>
        </p:nvSpPr>
        <p:spPr bwMode="auto">
          <a:xfrm>
            <a:off x="2819400" y="3581400"/>
            <a:ext cx="4572000" cy="8382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000000"/>
                </a:solidFill>
              </a:rPr>
              <a:t>приоритет общественных интересов</a:t>
            </a:r>
          </a:p>
        </p:txBody>
      </p:sp>
      <p:sp>
        <p:nvSpPr>
          <p:cNvPr id="70663" name="AutoShape 7"/>
          <p:cNvSpPr>
            <a:spLocks noChangeArrowheads="1"/>
          </p:cNvSpPr>
          <p:nvPr/>
        </p:nvSpPr>
        <p:spPr bwMode="auto">
          <a:xfrm>
            <a:off x="2286000" y="4419600"/>
            <a:ext cx="5334000" cy="8382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000000"/>
                </a:solidFill>
              </a:rPr>
              <a:t>обеспечение прозрачности и контроля</a:t>
            </a:r>
          </a:p>
        </p:txBody>
      </p:sp>
      <p:sp>
        <p:nvSpPr>
          <p:cNvPr id="70664" name="AutoShape 8"/>
          <p:cNvSpPr>
            <a:spLocks noChangeArrowheads="1"/>
          </p:cNvSpPr>
          <p:nvPr/>
        </p:nvSpPr>
        <p:spPr bwMode="auto">
          <a:xfrm>
            <a:off x="1600200" y="5257800"/>
            <a:ext cx="6248400" cy="8382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>
                <a:solidFill>
                  <a:srgbClr val="000000"/>
                </a:solidFill>
              </a:rPr>
              <a:t>формирование организационной культуры,</a:t>
            </a:r>
          </a:p>
          <a:p>
            <a:pPr algn="ctr"/>
            <a:r>
              <a:rPr lang="ru-RU" sz="1600" b="1">
                <a:solidFill>
                  <a:srgbClr val="000000"/>
                </a:solidFill>
              </a:rPr>
              <a:t> нетерпимой к конфликту интересов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Grp="1" noChangeArrowheads="1"/>
          </p:cNvSpPr>
          <p:nvPr>
            <p:ph type="title"/>
          </p:nvPr>
        </p:nvSpPr>
        <p:spPr>
          <a:xfrm>
            <a:off x="3200400" y="304800"/>
            <a:ext cx="5486400" cy="1752600"/>
          </a:xfrm>
        </p:spPr>
        <p:txBody>
          <a:bodyPr/>
          <a:lstStyle/>
          <a:p>
            <a:r>
              <a:rPr lang="ru-RU" sz="1800"/>
              <a:t/>
            </a:r>
            <a:br>
              <a:rPr lang="ru-RU" sz="1800"/>
            </a:br>
            <a:r>
              <a:rPr lang="ru-RU" sz="1800"/>
              <a:t/>
            </a:r>
            <a:br>
              <a:rPr lang="ru-RU" sz="1800"/>
            </a:br>
            <a:r>
              <a:rPr lang="ru-RU" sz="1600"/>
              <a:t>Табакова Ирина Николаевна, </a:t>
            </a:r>
            <a:br>
              <a:rPr lang="ru-RU" sz="1600"/>
            </a:br>
            <a:r>
              <a:rPr lang="ru-RU" sz="1600"/>
              <a:t>советник управления территориальной политики </a:t>
            </a:r>
            <a:br>
              <a:rPr lang="ru-RU" sz="1600"/>
            </a:br>
            <a:r>
              <a:rPr lang="ru-RU" sz="1600"/>
              <a:t>Губернатора Красноярского края</a:t>
            </a:r>
            <a:br>
              <a:rPr lang="ru-RU" sz="1600"/>
            </a:br>
            <a:r>
              <a:rPr lang="ru-RU" sz="1600"/>
              <a:t>8(391)249-37-07</a:t>
            </a:r>
            <a:br>
              <a:rPr lang="ru-RU" sz="1600"/>
            </a:br>
            <a:r>
              <a:rPr lang="en-US" sz="1600">
                <a:hlinkClick r:id="rId2"/>
              </a:rPr>
              <a:t>tabakova</a:t>
            </a:r>
            <a:r>
              <a:rPr lang="ru-RU" sz="1600">
                <a:hlinkClick r:id="rId2"/>
              </a:rPr>
              <a:t>@</a:t>
            </a:r>
            <a:r>
              <a:rPr lang="en-US" sz="1600">
                <a:hlinkClick r:id="rId2"/>
              </a:rPr>
              <a:t>krskstate</a:t>
            </a:r>
            <a:r>
              <a:rPr lang="ru-RU" sz="1600">
                <a:hlinkClick r:id="rId2"/>
              </a:rPr>
              <a:t>.</a:t>
            </a:r>
            <a:r>
              <a:rPr lang="en-US" sz="1600">
                <a:hlinkClick r:id="rId2"/>
              </a:rPr>
              <a:t>ru</a:t>
            </a:r>
            <a:r>
              <a:rPr lang="ru-RU"/>
              <a:t> 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924800" cy="1219200"/>
          </a:xfrm>
        </p:spPr>
        <p:txBody>
          <a:bodyPr/>
          <a:lstStyle/>
          <a:p>
            <a:r>
              <a:rPr lang="ru-RU" sz="2400"/>
              <a:t>Правовая основа </a:t>
            </a:r>
            <a:br>
              <a:rPr lang="ru-RU" sz="2400"/>
            </a:br>
            <a:r>
              <a:rPr lang="ru-RU" sz="2400"/>
              <a:t>деятельности комиссии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1600"/>
              <a:t>Федеральный закон от 02.03.2007 № 25-ФЗ «О муниципальной службе </a:t>
            </a:r>
            <a:r>
              <a:rPr lang="en-US" sz="1600"/>
              <a:t>                 </a:t>
            </a:r>
            <a:r>
              <a:rPr lang="ru-RU" sz="1600"/>
              <a:t>в Российской Федерации» (ст.14.1, ч.4 ст.14, ст.14.2, ст.27.1)</a:t>
            </a:r>
          </a:p>
          <a:p>
            <a:pPr algn="just">
              <a:lnSpc>
                <a:spcPct val="80000"/>
              </a:lnSpc>
            </a:pPr>
            <a:r>
              <a:rPr lang="ru-RU" sz="1600"/>
              <a:t>Федеральный закон от 25.12.2008 № 273-ФЗ «О противодействии коррупции» (ст.12)</a:t>
            </a:r>
          </a:p>
          <a:p>
            <a:pPr algn="just">
              <a:lnSpc>
                <a:spcPct val="80000"/>
              </a:lnSpc>
            </a:pPr>
            <a:r>
              <a:rPr lang="ru-RU" sz="1600"/>
              <a:t>Закон Красноярского края от 24.04.2008 № 5-1565 «Об особенностях правового регулирования муниципальной службы в Красноярском крае» (ст.3.1, ст.11.1)</a:t>
            </a:r>
          </a:p>
          <a:p>
            <a:pPr algn="just">
              <a:lnSpc>
                <a:spcPct val="80000"/>
              </a:lnSpc>
            </a:pPr>
            <a:r>
              <a:rPr lang="ru-RU" sz="1600"/>
              <a:t>Закон Красноярского края от 07.07.2009 № 8-3542 «О представлении гражданами, претендующими на замещение должности муниципальной службы, замещающими должности муниципальной службы </a:t>
            </a:r>
            <a:r>
              <a:rPr lang="en-US" sz="1600"/>
              <a:t>                                 </a:t>
            </a:r>
            <a:r>
              <a:rPr lang="ru-RU" sz="1600"/>
              <a:t>и муниципальные должности, сведений о доходах, об имуществе </a:t>
            </a:r>
            <a:r>
              <a:rPr lang="en-US" sz="1600"/>
              <a:t>                        </a:t>
            </a:r>
            <a:r>
              <a:rPr lang="ru-RU" sz="1600"/>
              <a:t>и обязательствах имущественного характера, а также о представлении лицами, замещающими должности муниципальной службы </a:t>
            </a:r>
            <a:r>
              <a:rPr lang="en-US" sz="1600"/>
              <a:t>                                  </a:t>
            </a:r>
            <a:r>
              <a:rPr lang="ru-RU" sz="1600"/>
              <a:t>и муниципальные должности, сведений о расходах» (ст.3)</a:t>
            </a:r>
          </a:p>
          <a:p>
            <a:pPr algn="just">
              <a:lnSpc>
                <a:spcPct val="80000"/>
              </a:lnSpc>
            </a:pPr>
            <a:r>
              <a:rPr lang="ru-RU" sz="1600"/>
              <a:t>«Кодекс этики и поведения лиц, замещающих государственные должности Красноярского края, выборные муниципальные должности, государственных гражданских служащих Красноярского края </a:t>
            </a:r>
            <a:r>
              <a:rPr lang="en-US" sz="1600"/>
              <a:t>                               </a:t>
            </a:r>
            <a:r>
              <a:rPr lang="ru-RU" sz="1600"/>
              <a:t>и муниципальных служащих» (утвержден Решением Совета по вопросам государственной службы Красноярского края от 30.03.2011)</a:t>
            </a:r>
          </a:p>
          <a:p>
            <a:pPr algn="just">
              <a:lnSpc>
                <a:spcPct val="80000"/>
              </a:lnSpc>
            </a:pPr>
            <a:endParaRPr lang="ru-RU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800" i="1"/>
              <a:t>	</a:t>
            </a:r>
          </a:p>
          <a:p>
            <a:pPr>
              <a:lnSpc>
                <a:spcPct val="80000"/>
              </a:lnSpc>
            </a:pPr>
            <a:endParaRPr lang="ru-RU" sz="800" i="1"/>
          </a:p>
        </p:txBody>
      </p:sp>
      <p:pic>
        <p:nvPicPr>
          <p:cNvPr id="41989" name="Picture 5" descr="U6-8whIoBf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152400"/>
            <a:ext cx="1600200" cy="179863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924800" cy="1143000"/>
          </a:xfrm>
        </p:spPr>
        <p:txBody>
          <a:bodyPr/>
          <a:lstStyle/>
          <a:p>
            <a:r>
              <a:rPr lang="ru-RU" sz="2400"/>
              <a:t>Примерный перечень муниципальных правовых актов, необходимых для работы комиссии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693025" cy="40290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400"/>
          </a:p>
          <a:p>
            <a:pPr>
              <a:lnSpc>
                <a:spcPct val="80000"/>
              </a:lnSpc>
            </a:pPr>
            <a:r>
              <a:rPr lang="ru-RU" sz="1800"/>
              <a:t>Об утверждении Положения о деятельности комиссии;</a:t>
            </a:r>
          </a:p>
          <a:p>
            <a:pPr>
              <a:lnSpc>
                <a:spcPct val="80000"/>
              </a:lnSpc>
            </a:pPr>
            <a:r>
              <a:rPr lang="ru-RU" sz="1800"/>
              <a:t>Об утверждении состава комиссии;</a:t>
            </a:r>
          </a:p>
          <a:p>
            <a:pPr algn="just">
              <a:lnSpc>
                <a:spcPct val="80000"/>
              </a:lnSpc>
            </a:pPr>
            <a:r>
              <a:rPr lang="ru-RU" sz="1800"/>
              <a:t>Об утверждении Перечня должностей в соответствии с частью 4 статьи 14 Федерального закон от 02.03.2007 № 25-ФЗ «О муниципальной службе в Российской Федерации», которые не вправе в течение двух лет после увольнения с муниципальной службы замещать на условиях трудового договора должности в организации и (или) выполнять в данной организации работу на условиях гражданско-правового договора в случаях, предусмотренных федеральными законами, если отдельные функции муниципального (административного) управления данной организацией входили в должностные (служебные) обязанности муниципального служащего, без согласия соответствующей комиссии;</a:t>
            </a:r>
          </a:p>
          <a:p>
            <a:pPr algn="just">
              <a:lnSpc>
                <a:spcPct val="80000"/>
              </a:lnSpc>
            </a:pPr>
            <a:r>
              <a:rPr lang="ru-RU" sz="1800"/>
              <a:t>Об утверждении Порядка уведомления муниципальными служащими представителя нанимателя (работодателя) о фактах обращения в целях склонения их к совершению коррупционных правонарушений, регистрации таких уведомлений и проверки содержащихся в них сведений.</a:t>
            </a:r>
          </a:p>
          <a:p>
            <a:pPr>
              <a:lnSpc>
                <a:spcPct val="80000"/>
              </a:lnSpc>
            </a:pPr>
            <a:endParaRPr lang="ru-RU" sz="1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900" i="1"/>
              <a:t>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1219200"/>
          </a:xfrm>
        </p:spPr>
        <p:txBody>
          <a:bodyPr/>
          <a:lstStyle/>
          <a:p>
            <a:r>
              <a:rPr lang="ru-RU" sz="2800" i="1" u="sng"/>
              <a:t/>
            </a:r>
            <a:br>
              <a:rPr lang="ru-RU" sz="2800" i="1" u="sng"/>
            </a:br>
            <a:r>
              <a:rPr lang="ru-RU" sz="2400"/>
              <a:t>Акты, рекомендуемые к учету при подготовке муниципальных актов, регламентирующих деятельность комиссии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1800" i="1"/>
              <a:t>Указ Президента РФ от 01.07.2010 N 821 «О комиссиях по соблюдению требований к служебному поведению федеральных государственных служащих и урегулированию конфликта интересов»;</a:t>
            </a:r>
          </a:p>
          <a:p>
            <a:pPr algn="just">
              <a:lnSpc>
                <a:spcPct val="80000"/>
              </a:lnSpc>
            </a:pPr>
            <a:r>
              <a:rPr lang="ru-RU" sz="1800" i="1"/>
              <a:t>Методические рекомендации по организации работы комиссий по соблюдению требований к служебному поведению федеральных государственных служащих и урегулированию конфликта интересов (аттестационных комиссий) в федеральных государственных органах» (одобрены президиумом Совета при Президенте РФ по противодействию коррупции, протокол от 13.04.2011 № 24);</a:t>
            </a:r>
          </a:p>
          <a:p>
            <a:pPr algn="just">
              <a:lnSpc>
                <a:spcPct val="80000"/>
              </a:lnSpc>
            </a:pPr>
            <a:r>
              <a:rPr lang="ru-RU" sz="1800" i="1"/>
              <a:t>Указ Губернатора Красноярского края от 08.12.2010 № 228-уг «Об утверждении Положения о комиссиях по соблюдению требований к служебному поведению государственных гражданских служащих Красноярского края и урегулированию конфликта интересов в органах исполнительной власти Красноярского края, Администрации Губернатора Красноярского края».</a:t>
            </a:r>
          </a:p>
          <a:p>
            <a:pPr>
              <a:lnSpc>
                <a:spcPct val="80000"/>
              </a:lnSpc>
            </a:pPr>
            <a:endParaRPr lang="ru-RU" sz="1800" i="1"/>
          </a:p>
          <a:p>
            <a:pPr>
              <a:lnSpc>
                <a:spcPct val="80000"/>
              </a:lnSpc>
            </a:pPr>
            <a:endParaRPr lang="ru-RU" sz="18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990600"/>
          </a:xfrm>
        </p:spPr>
        <p:txBody>
          <a:bodyPr/>
          <a:lstStyle/>
          <a:p>
            <a:r>
              <a:rPr lang="ru-RU" sz="2800"/>
              <a:t>Понятие конфликта интересов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Wingdings 2" pitchFamily="18" charset="2"/>
              <a:buNone/>
            </a:pPr>
            <a:r>
              <a:rPr lang="ru-RU" sz="2400"/>
              <a:t>	</a:t>
            </a:r>
            <a:r>
              <a:rPr lang="ru-RU" sz="2300"/>
              <a:t>ситуация, при которой </a:t>
            </a:r>
            <a:r>
              <a:rPr lang="ru-RU" sz="2300" b="1">
                <a:solidFill>
                  <a:srgbClr val="990033"/>
                </a:solidFill>
              </a:rPr>
              <a:t>личная заинтересованность</a:t>
            </a:r>
            <a:r>
              <a:rPr lang="ru-RU" sz="2300"/>
              <a:t> служащего </a:t>
            </a:r>
            <a:r>
              <a:rPr lang="ru-RU" sz="2300" u="sng"/>
              <a:t>влияет или может повлиять </a:t>
            </a:r>
            <a:r>
              <a:rPr lang="ru-RU" sz="2300"/>
              <a:t>на </a:t>
            </a:r>
            <a:r>
              <a:rPr lang="ru-RU" sz="2300" u="sng"/>
              <a:t>объективное исполнение </a:t>
            </a:r>
            <a:r>
              <a:rPr lang="ru-RU" sz="2300"/>
              <a:t>им должностных обязанностей и при которой </a:t>
            </a:r>
            <a:r>
              <a:rPr lang="ru-RU" sz="2300" u="sng"/>
              <a:t>возникает или может возникнуть противоречие между личной заинтересованностью </a:t>
            </a:r>
            <a:r>
              <a:rPr lang="ru-RU" sz="2300"/>
              <a:t>служащего </a:t>
            </a:r>
            <a:r>
              <a:rPr lang="ru-RU" sz="2300" u="sng"/>
              <a:t>и законными интересами граждан, организаций, общества, субъекта Российской Федерации или Российской Федерации</a:t>
            </a:r>
            <a:r>
              <a:rPr lang="ru-RU" sz="2300"/>
              <a:t>, способное привести </a:t>
            </a:r>
            <a:r>
              <a:rPr lang="ru-RU" sz="2300" u="sng"/>
              <a:t>к причинению вреда этим законным интересам</a:t>
            </a:r>
            <a:r>
              <a:rPr lang="ru-RU" sz="2300"/>
              <a:t> граждан, организаций, общества, субъекта Российской Федерации или Российской Федерации</a:t>
            </a:r>
          </a:p>
          <a:p>
            <a:endParaRPr lang="ru-RU" sz="2300"/>
          </a:p>
        </p:txBody>
      </p:sp>
      <p:pic>
        <p:nvPicPr>
          <p:cNvPr id="44037" name="Picture 5" descr="U6-8whIoBf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152400"/>
            <a:ext cx="1600200" cy="18002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990600"/>
          </a:xfrm>
        </p:spPr>
        <p:txBody>
          <a:bodyPr/>
          <a:lstStyle/>
          <a:p>
            <a:r>
              <a:rPr lang="ru-RU" sz="2800"/>
              <a:t>Личная заинтересованность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 2" pitchFamily="18" charset="2"/>
              <a:buNone/>
            </a:pPr>
            <a:r>
              <a:rPr lang="ru-RU" sz="2400"/>
              <a:t>	возможность получения служащим </a:t>
            </a:r>
            <a:r>
              <a:rPr lang="ru-RU" sz="2400" u="sng"/>
              <a:t>при исполнении</a:t>
            </a:r>
            <a:r>
              <a:rPr lang="ru-RU" sz="2400"/>
              <a:t> должностных обязанностей </a:t>
            </a:r>
            <a:r>
              <a:rPr lang="ru-RU" sz="2400" u="sng">
                <a:solidFill>
                  <a:srgbClr val="990033"/>
                </a:solidFill>
              </a:rPr>
              <a:t>доходов </a:t>
            </a:r>
            <a:r>
              <a:rPr lang="ru-RU" sz="2400">
                <a:solidFill>
                  <a:srgbClr val="990033"/>
                </a:solidFill>
              </a:rPr>
              <a:t>(неосновательного обогащения) в денежной либо натуральной форме</a:t>
            </a:r>
            <a:r>
              <a:rPr lang="ru-RU" sz="2400"/>
              <a:t>, доходов в виде материальной выгоды </a:t>
            </a:r>
            <a:r>
              <a:rPr lang="ru-RU" sz="2400" u="sng"/>
              <a:t>непосредственно для служащего, членов его семьи или близких родственников и свойственников, а также для граждан или организаций, с которыми служащий связан финансовыми или иными обязательствами</a:t>
            </a:r>
          </a:p>
          <a:p>
            <a:pPr>
              <a:lnSpc>
                <a:spcPct val="90000"/>
              </a:lnSpc>
            </a:pPr>
            <a:endParaRPr lang="ru-RU"/>
          </a:p>
        </p:txBody>
      </p:sp>
      <p:pic>
        <p:nvPicPr>
          <p:cNvPr id="45060" name="Picture 4" descr="U6-8whIoBf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152400"/>
            <a:ext cx="1600200" cy="18002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990600"/>
          </a:xfrm>
        </p:spPr>
        <p:txBody>
          <a:bodyPr/>
          <a:lstStyle/>
          <a:p>
            <a:r>
              <a:rPr lang="ru-RU" sz="2400"/>
              <a:t>Назначение комиссии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2362200"/>
            <a:ext cx="7620000" cy="4114800"/>
          </a:xfrm>
        </p:spPr>
        <p:txBody>
          <a:bodyPr/>
          <a:lstStyle/>
          <a:p>
            <a:pPr algn="just"/>
            <a:r>
              <a:rPr lang="ru-RU" sz="2400"/>
              <a:t>Для обеспечения служащими требований к служебному поведению, требований по предотвращению и урегулированию конфликта интересов</a:t>
            </a:r>
          </a:p>
          <a:p>
            <a:pPr algn="just"/>
            <a:r>
              <a:rPr lang="ru-RU" sz="2400"/>
              <a:t>Для рассмотрения обращений граждан о даче согласия на замещение на условиях трудового договора должности в организации и (или) выполнение в данной организации работы (оказания данной организации услуги)</a:t>
            </a:r>
          </a:p>
        </p:txBody>
      </p:sp>
      <p:pic>
        <p:nvPicPr>
          <p:cNvPr id="47111" name="Picture 7" descr="U6-8whIoBf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4648200"/>
            <a:ext cx="1600200" cy="18002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1066800"/>
          </a:xfrm>
        </p:spPr>
        <p:txBody>
          <a:bodyPr/>
          <a:lstStyle/>
          <a:p>
            <a:r>
              <a:rPr lang="ru-RU" sz="2400"/>
              <a:t>Основания проведения заседания </a:t>
            </a:r>
            <a:br>
              <a:rPr lang="ru-RU" sz="2400"/>
            </a:br>
            <a:r>
              <a:rPr lang="ru-RU" sz="2400"/>
              <a:t>комиссией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1400"/>
              <a:t>представление руководителем органа материалов проверки, свидетельствующих о представлении служащим недостоверных или неполных сведений о доходах, об имуществе и обязательствах имущественного характера;</a:t>
            </a:r>
          </a:p>
          <a:p>
            <a:pPr algn="just">
              <a:lnSpc>
                <a:spcPct val="80000"/>
              </a:lnSpc>
            </a:pPr>
            <a:r>
              <a:rPr lang="ru-RU" sz="1400"/>
              <a:t>полученная от правоохранительных, судебных или иных государственных органов, органов местного самоуправления, от организаций, должностных лиц или граждан информация о наличии у служащего личной заинтересованности, которая приводит или может привести к конфликту интересов, о несоблюдении  служащим требований к служебному поведению и (или) требований об урегулировании конфликта интересов;</a:t>
            </a:r>
          </a:p>
          <a:p>
            <a:pPr algn="just">
              <a:lnSpc>
                <a:spcPct val="80000"/>
              </a:lnSpc>
            </a:pPr>
            <a:r>
              <a:rPr lang="ru-RU" sz="1400"/>
              <a:t>представление органа, представителя нанимателя или любого члена комиссии, касающееся обеспечения соблюдения муниципальным служащим требований к служебному поведению и (или) требований об урегулировании конфликта интересов либо осуществления мер по предупреждению коррупции;</a:t>
            </a:r>
          </a:p>
          <a:p>
            <a:pPr algn="just">
              <a:lnSpc>
                <a:spcPct val="80000"/>
              </a:lnSpc>
            </a:pPr>
            <a:r>
              <a:rPr lang="ru-RU" sz="1400"/>
              <a:t>заявление служащего о невозможности по объективным причинам представить сведения о доходах, об имуществе и обязательствах имущественного характера своих супруги (супруга) и несовершеннолетних детей;</a:t>
            </a:r>
          </a:p>
          <a:p>
            <a:pPr algn="just">
              <a:lnSpc>
                <a:spcPct val="80000"/>
              </a:lnSpc>
            </a:pPr>
            <a:r>
              <a:rPr lang="ru-RU" sz="1400"/>
              <a:t>обращение гражданина в течение 2 лет, замещавшего должность муниципальной службы, о даче согласия на замещение на условиях трудового договора должности в организации и (или) выполнение в данной организации работы (оказания данной организации услуги) в течение месяца стоимостью более ста тысяч рублей на условиях гражданско-правового договора (гражданско-правовых договоров), если отдельные функции муниципального (административного) управления данной организацией входили в должностные (служебные) обязанности муниципального служащего.</a:t>
            </a:r>
          </a:p>
        </p:txBody>
      </p:sp>
      <p:pic>
        <p:nvPicPr>
          <p:cNvPr id="54276" name="Picture 4" descr="U6-8whIoBf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152400"/>
            <a:ext cx="1600200" cy="18002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/>
              <a:t>Обязанности председателя комиссии </a:t>
            </a:r>
            <a:br>
              <a:rPr lang="ru-RU" sz="2400"/>
            </a:br>
            <a:r>
              <a:rPr lang="ru-RU" sz="2400"/>
              <a:t>при наличии повода к заседанию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ru-RU" sz="2400"/>
              <a:t>Назначает дату заседания;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ru-RU" sz="2400"/>
              <a:t>Ведет заседание комиссии;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ru-RU" sz="2400"/>
              <a:t>Организует ознакомление муниципального служащего, его представителя, членов комиссии, иных лиц, участвующих в заседании, с поступившей информацией и результатами проверки;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ru-RU" sz="2400"/>
              <a:t>Рассматривает ходатайства о приглашении на заседания лиц, принимает решение об удовлетворении ходатайства и рассмотрении иных материалов;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ru-RU" sz="2400"/>
              <a:t>Подписывает протокол заседания.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arenR"/>
            </a:pPr>
            <a:endParaRPr lang="ru-RU" sz="24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1217</TotalTime>
  <Words>965</Words>
  <Application>Microsoft PowerPoint</Application>
  <PresentationFormat>Экран (4:3)</PresentationFormat>
  <Paragraphs>94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Wingdings</vt:lpstr>
      <vt:lpstr>Times New Roman</vt:lpstr>
      <vt:lpstr>Wingdings 2</vt:lpstr>
      <vt:lpstr>Капсулы</vt:lpstr>
      <vt:lpstr>Слайд 1</vt:lpstr>
      <vt:lpstr>Правовая основа  деятельности комиссии</vt:lpstr>
      <vt:lpstr>Примерный перечень муниципальных правовых актов, необходимых для работы комиссии</vt:lpstr>
      <vt:lpstr> Акты, рекомендуемые к учету при подготовке муниципальных актов, регламентирующих деятельность комиссии</vt:lpstr>
      <vt:lpstr>Понятие конфликта интересов</vt:lpstr>
      <vt:lpstr>Личная заинтересованность</vt:lpstr>
      <vt:lpstr>Назначение комиссии</vt:lpstr>
      <vt:lpstr>Основания проведения заседания  комиссией</vt:lpstr>
      <vt:lpstr>Обязанности председателя комиссии  при наличии повода к заседанию</vt:lpstr>
      <vt:lpstr>Обязанности секретаря комиссии</vt:lpstr>
      <vt:lpstr>Полномочия комиссии</vt:lpstr>
      <vt:lpstr>Дополнительно</vt:lpstr>
      <vt:lpstr>Полномочия представителя нанимателя</vt:lpstr>
      <vt:lpstr>Меры по соблюдению требований  к служебному поведению муниципальных служащих и недопущению конфликта интересов</vt:lpstr>
      <vt:lpstr>  Табакова Ирина Николаевна,  советник управления территориальной политики  Губернатора Красноярского края 8(391)249-37-07 tabakova@krskstate.ru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53</cp:revision>
  <cp:lastPrinted>1601-01-01T00:00:00Z</cp:lastPrinted>
  <dcterms:created xsi:type="dcterms:W3CDTF">1601-01-01T00:00:00Z</dcterms:created>
  <dcterms:modified xsi:type="dcterms:W3CDTF">2020-04-28T06:36:40Z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